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7" r:id="rId3"/>
    <p:sldId id="286" r:id="rId4"/>
    <p:sldId id="288" r:id="rId5"/>
    <p:sldId id="259" r:id="rId6"/>
    <p:sldId id="260" r:id="rId7"/>
    <p:sldId id="285" r:id="rId8"/>
    <p:sldId id="289" r:id="rId9"/>
    <p:sldId id="263" r:id="rId10"/>
    <p:sldId id="264" r:id="rId11"/>
    <p:sldId id="265" r:id="rId12"/>
    <p:sldId id="291" r:id="rId13"/>
    <p:sldId id="277" r:id="rId14"/>
    <p:sldId id="278" r:id="rId15"/>
    <p:sldId id="280" r:id="rId16"/>
    <p:sldId id="284" r:id="rId17"/>
    <p:sldId id="283" r:id="rId18"/>
    <p:sldId id="282" r:id="rId19"/>
    <p:sldId id="281" r:id="rId20"/>
    <p:sldId id="290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 varScale="1">
        <p:scale>
          <a:sx n="84" d="100"/>
          <a:sy n="84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62FF6-DFCF-4DC4-904D-6B14328E5DA3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99483-0FB2-4D8E-BB48-11AEA73252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9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9958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4813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90165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18900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0676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11060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805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2249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77294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7519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700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7466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9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5D0-0455-4D5F-8D1A-1F30AD8F57F6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2177-19A5-4F95-9739-B595CF7A95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5D0-0455-4D5F-8D1A-1F30AD8F57F6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2177-19A5-4F95-9739-B595CF7A95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5D0-0455-4D5F-8D1A-1F30AD8F57F6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2177-19A5-4F95-9739-B595CF7A95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11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59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4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26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12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00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5D0-0455-4D5F-8D1A-1F30AD8F57F6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2177-19A5-4F95-9739-B595CF7A95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6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65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2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5D0-0455-4D5F-8D1A-1F30AD8F57F6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2177-19A5-4F95-9739-B595CF7A95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5D0-0455-4D5F-8D1A-1F30AD8F57F6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2177-19A5-4F95-9739-B595CF7A95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5D0-0455-4D5F-8D1A-1F30AD8F57F6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2177-19A5-4F95-9739-B595CF7A95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5D0-0455-4D5F-8D1A-1F30AD8F57F6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2177-19A5-4F95-9739-B595CF7A95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5D0-0455-4D5F-8D1A-1F30AD8F57F6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2177-19A5-4F95-9739-B595CF7A95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5D0-0455-4D5F-8D1A-1F30AD8F57F6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2177-19A5-4F95-9739-B595CF7A95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5D0-0455-4D5F-8D1A-1F30AD8F57F6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2177-19A5-4F95-9739-B595CF7A95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A55D0-0455-4D5F-8D1A-1F30AD8F57F6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177-19A5-4F95-9739-B595CF7A95D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kern="0">
                <a:rtl val="0"/>
              </a:rPr>
              <a:pPr>
                <a:buSzPct val="25000"/>
              </a:pPr>
              <a:t>‹#›</a:t>
            </a:fld>
            <a:endParaRPr lang="en-US" kern="0"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425042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Acknowledgements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6" descr="nasa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5410200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304800" y="54102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62"/>
          <p:cNvSpPr txBox="1">
            <a:spLocks/>
          </p:cNvSpPr>
          <p:nvPr/>
        </p:nvSpPr>
        <p:spPr>
          <a:xfrm>
            <a:off x="1264920" y="3200400"/>
            <a:ext cx="6614160" cy="241662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numCol="2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2400" b="1" u="sng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Team A:</a:t>
            </a:r>
          </a:p>
          <a:p>
            <a:pPr marL="0" indent="0" algn="ctr">
              <a:spcBef>
                <a:spcPts val="40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200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Nate Thomas Freeman </a:t>
            </a:r>
          </a:p>
          <a:p>
            <a:pPr marL="0" indent="0" algn="ctr">
              <a:spcBef>
                <a:spcPts val="40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200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Marissa Jimenez </a:t>
            </a:r>
          </a:p>
          <a:p>
            <a:pPr marL="0" indent="0" algn="ctr">
              <a:spcBef>
                <a:spcPts val="40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200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2000" dirty="0" err="1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Laine</a:t>
            </a:r>
            <a:r>
              <a:rPr lang="en-US" sz="200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indent="0" algn="ctr">
              <a:spcBef>
                <a:spcPts val="40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200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Chet Andrew Martinez-</a:t>
            </a:r>
            <a:r>
              <a:rPr lang="en-US" sz="2000" dirty="0" err="1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Droeg</a:t>
            </a:r>
            <a:endParaRPr lang="en-US" sz="2000" dirty="0" smtClean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lang="en-US" sz="2400" b="1" u="sng" dirty="0" smtClean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48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2400" b="1" u="sng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Team B:</a:t>
            </a:r>
          </a:p>
          <a:p>
            <a:pPr marL="0" indent="0" algn="ctr">
              <a:spcBef>
                <a:spcPts val="32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160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Stephanie Booth</a:t>
            </a:r>
          </a:p>
          <a:p>
            <a:pPr marL="0" indent="0" algn="ctr">
              <a:spcBef>
                <a:spcPts val="32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1600" dirty="0" err="1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Zakkery</a:t>
            </a:r>
            <a:r>
              <a:rPr lang="en-US" sz="160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 Lauren Diaz</a:t>
            </a:r>
          </a:p>
          <a:p>
            <a:pPr marL="0" indent="0" algn="ctr">
              <a:spcBef>
                <a:spcPts val="32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1600" dirty="0" err="1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Gjergji</a:t>
            </a:r>
            <a:r>
              <a:rPr lang="en-US" sz="160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Joco</a:t>
            </a:r>
            <a:endParaRPr lang="en-US" sz="1600" dirty="0" smtClean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32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160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John T Stephenson</a:t>
            </a:r>
          </a:p>
          <a:p>
            <a:pPr marL="0" indent="0" algn="ctr">
              <a:spcBef>
                <a:spcPts val="32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160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Achilles </a:t>
            </a:r>
            <a:r>
              <a:rPr lang="en-US" sz="1600" dirty="0" err="1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Tsantarliotis</a:t>
            </a:r>
            <a:endParaRPr lang="en-US" sz="1600" dirty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63"/>
          <p:cNvSpPr txBox="1"/>
          <p:nvPr/>
        </p:nvSpPr>
        <p:spPr>
          <a:xfrm>
            <a:off x="457200" y="12954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NASA</a:t>
            </a:r>
          </a:p>
          <a:p>
            <a:pPr marL="0" marR="0" lvl="0" indent="0" algn="ctr" rtl="0">
              <a:spcBef>
                <a:spcPts val="48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Jack Crabtree</a:t>
            </a:r>
          </a:p>
          <a:p>
            <a:pPr marL="0" marR="0" lvl="0" indent="0" algn="ctr" rtl="0">
              <a:spcBef>
                <a:spcPts val="48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Mr. William Stein </a:t>
            </a:r>
          </a:p>
          <a:p>
            <a:pPr marL="0" marR="0" lvl="0" indent="0" algn="ctr" rtl="0">
              <a:spcBef>
                <a:spcPts val="48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ANSR Volunteers</a:t>
            </a:r>
          </a:p>
          <a:p>
            <a:pPr marL="0" marR="0" lvl="0" indent="0" algn="ctr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sng" strike="noStrike" cap="none" baseline="0" dirty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 descr="http://www2.gccaz.edu/sites/default/files/imce/Administrative_Departments/CollegeAdvancement/imgs/gcclogogif_350x101_transparent.gif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5398168"/>
            <a:ext cx="3333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Circuit Board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Fall Semester</a:t>
            </a:r>
          </a:p>
          <a:p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13094" r="24692" b="15275"/>
          <a:stretch/>
        </p:blipFill>
        <p:spPr>
          <a:xfrm>
            <a:off x="838199" y="2880043"/>
            <a:ext cx="3886201" cy="3188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16260" r="20000" b="4174"/>
          <a:stretch/>
        </p:blipFill>
        <p:spPr>
          <a:xfrm>
            <a:off x="4724401" y="2885875"/>
            <a:ext cx="3962399" cy="31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5638800" cy="609600"/>
          </a:xfrm>
        </p:spPr>
        <p:txBody>
          <a:bodyPr/>
          <a:lstStyle/>
          <a:p>
            <a:pPr>
              <a:spcBef>
                <a:spcPts val="400"/>
              </a:spcBef>
              <a:buClr>
                <a:srgbClr val="92CCDC"/>
              </a:buClr>
              <a:buSzPct val="25000"/>
            </a:pPr>
            <a:r>
              <a:rPr lang="en-US" sz="320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3200" dirty="0" err="1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Laine</a:t>
            </a:r>
            <a:r>
              <a:rPr lang="en-US" sz="320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2057400"/>
            <a:ext cx="8763000" cy="1470024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Programming 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77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6C09"/>
                </a:solidFill>
                <a:ea typeface="Calibri"/>
                <a:cs typeface="Calibri"/>
                <a:sym typeface="Calibri"/>
              </a:rPr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Raspbian Operating System</a:t>
            </a:r>
          </a:p>
          <a:p>
            <a:pPr lvl="0"/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UNIX Based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Open source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Operating system is based on Debian, a </a:t>
            </a:r>
            <a:r>
              <a:rPr lang="en-US" dirty="0">
                <a:solidFill>
                  <a:srgbClr val="4BACC6">
                    <a:lumMod val="60000"/>
                    <a:lumOff val="40000"/>
                  </a:srgbClr>
                </a:solidFill>
              </a:rPr>
              <a:t>L</a:t>
            </a:r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inux distribution, and optimized for the Raspberry Pi hardware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Comes with over 35,000 packages</a:t>
            </a:r>
            <a:endParaRPr lang="en-US" dirty="0">
              <a:solidFill>
                <a:srgbClr val="4BACC6">
                  <a:lumMod val="60000"/>
                  <a:lumOff val="40000"/>
                </a:srgbClr>
              </a:solidFill>
            </a:endParaRP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667000" cy="156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9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E36C09"/>
                </a:solidFill>
                <a:ea typeface="Calibri"/>
                <a:cs typeface="Calibri"/>
                <a:sym typeface="Calibri"/>
              </a:rPr>
              <a:t>Python on the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Raspbian comes preinstalled with the </a:t>
            </a:r>
            <a:r>
              <a:rPr lang="en-US" dirty="0">
                <a:solidFill>
                  <a:srgbClr val="4BACC6">
                    <a:lumMod val="60000"/>
                    <a:lumOff val="40000"/>
                  </a:srgbClr>
                </a:solidFill>
              </a:rPr>
              <a:t>P</a:t>
            </a:r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ython packages.</a:t>
            </a:r>
          </a:p>
          <a:p>
            <a:pPr lvl="0"/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IDLE is the integrated development environment (IDE) used for Python on the Pi.</a:t>
            </a:r>
          </a:p>
          <a:p>
            <a:pPr lvl="0"/>
            <a:endParaRPr lang="en-US" dirty="0">
              <a:solidFill>
                <a:srgbClr val="4BACC6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60405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3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4BACC6">
                  <a:lumMod val="60000"/>
                  <a:lumOff val="40000"/>
                </a:srgb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604838"/>
            <a:ext cx="50482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724277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36C09"/>
                </a:solidFill>
                <a:sym typeface="Calibri"/>
              </a:rPr>
              <a:t>Raspberry Pi Camera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Capable of 5 megapixel (2592 x 1944) resolution.</a:t>
            </a:r>
          </a:p>
          <a:p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Video capabilities of 1080p30 or 720p60.</a:t>
            </a:r>
          </a:p>
          <a:p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A bash script was written to </a:t>
            </a:r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capture </a:t>
            </a:r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and save a picture every 1 minute. (About 0.6gB of storage needed </a:t>
            </a:r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for 3 hours.)</a:t>
            </a:r>
            <a:endParaRPr lang="en-US" dirty="0" smtClean="0">
              <a:solidFill>
                <a:srgbClr val="4BACC6">
                  <a:lumMod val="60000"/>
                  <a:lumOff val="40000"/>
                </a:srgb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C09"/>
                </a:solidFill>
                <a:sym typeface="Calibri"/>
              </a:rPr>
              <a:t>Driving the PCB and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ACC6">
                    <a:lumMod val="60000"/>
                    <a:lumOff val="40000"/>
                  </a:srgbClr>
                </a:solidFill>
              </a:rPr>
              <a:t>R</a:t>
            </a:r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ead </a:t>
            </a:r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the sensors according to i2c and SPI standards.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D</a:t>
            </a:r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ata saved </a:t>
            </a:r>
            <a:r>
              <a:rPr lang="en-US" dirty="0" smtClean="0">
                <a:solidFill>
                  <a:srgbClr val="4BACC6">
                    <a:lumMod val="60000"/>
                    <a:lumOff val="40000"/>
                  </a:srgbClr>
                </a:solidFill>
              </a:rPr>
              <a:t>into text files. Each consisting of approximately one minute of data.</a:t>
            </a:r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303212" y="5227665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2.gccaz.edu/sites/default/files/imce/Administrative_Departments/CollegeAdvancement/imgs/gcclogogif_350x101_transparent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4" y="5437214"/>
            <a:ext cx="3333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5437214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6C09"/>
                </a:solidFill>
                <a:sym typeface="Calibri"/>
              </a:rPr>
              <a:t>PCB </a:t>
            </a:r>
            <a:r>
              <a:rPr lang="en-US" dirty="0" smtClean="0">
                <a:solidFill>
                  <a:srgbClr val="E36C09"/>
                </a:solidFill>
                <a:sym typeface="Calibri"/>
              </a:rPr>
              <a:t>and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Si1145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Digital UV Sensor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DS1307 Real Time Clock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Adafruit Ultimate GPS Breakout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MAX31855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Thermocouple Amplifier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Parallax MS5607 Altimeter/Temperature Module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52600" y="3886200"/>
            <a:ext cx="5638800" cy="60960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92CCDC"/>
              </a:buClr>
              <a:buSzPct val="25000"/>
            </a:pPr>
            <a:r>
              <a:rPr lang="en-US" sz="320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Marissa Jimenez</a:t>
            </a:r>
          </a:p>
          <a:p>
            <a:pPr lvl="0">
              <a:buClr>
                <a:srgbClr val="92CCDC"/>
              </a:buClr>
              <a:buSzPct val="25000"/>
            </a:pPr>
            <a:r>
              <a:rPr lang="en-US" sz="320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Nathan Thomas Freeman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3626" y="1958976"/>
            <a:ext cx="8763000" cy="1470024"/>
          </a:xfrm>
        </p:spPr>
        <p:txBody>
          <a:bodyPr/>
          <a:lstStyle/>
          <a:p>
            <a:r>
              <a:rPr lang="en-US" sz="440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Physical Payload Build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672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Organization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Project Manager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:Oscar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Alvidrez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Arzate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Electrical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Chet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Martinez-Droeg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Payload design: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Nathan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Freeman and  Marissa Jimenez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Programming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Brett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Laine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Physical Payload Build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ubTitle" idx="1"/>
          </p:nvPr>
        </p:nvSpPr>
        <p:spPr>
          <a:xfrm>
            <a:off x="2590800" y="1869716"/>
            <a:ext cx="39623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Why a Sphere</a:t>
            </a:r>
          </a:p>
          <a:p>
            <a:pPr marL="514350" marR="0" lvl="0" indent="-514350" algn="l" rtl="0">
              <a:spcBef>
                <a:spcPts val="48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Material Selection</a:t>
            </a:r>
          </a:p>
          <a:p>
            <a:pPr marL="514350" marR="0" lvl="0" indent="-514350" algn="l" rtl="0">
              <a:spcBef>
                <a:spcPts val="48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General Design </a:t>
            </a:r>
          </a:p>
          <a:p>
            <a:pPr marL="514350" marR="0" lvl="0" indent="-514350" algn="l" rtl="0">
              <a:spcBef>
                <a:spcPts val="48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Specifications</a:t>
            </a:r>
          </a:p>
          <a:p>
            <a:pPr marL="514350" marR="0" lvl="0" indent="-514350" algn="l" rtl="0">
              <a:spcBef>
                <a:spcPts val="48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Design Challenges</a:t>
            </a:r>
          </a:p>
          <a:p>
            <a:pPr marL="514350" marR="0" lvl="0" indent="-514350" algn="l" rtl="0">
              <a:spcBef>
                <a:spcPts val="48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Overall Successes </a:t>
            </a:r>
          </a:p>
          <a:p>
            <a:pPr marL="514350" marR="0" lvl="0" indent="-514350" algn="l" rtl="0">
              <a:spcBef>
                <a:spcPts val="48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Areas for Improvement</a:t>
            </a:r>
          </a:p>
          <a:p>
            <a:pPr marL="514350" marR="0" lvl="0" indent="-514350" algn="l" rtl="0">
              <a:spcBef>
                <a:spcPts val="48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What was Learned</a:t>
            </a:r>
          </a:p>
        </p:txBody>
      </p:sp>
      <p:pic>
        <p:nvPicPr>
          <p:cNvPr id="4" name="Picture 2" descr="http://www2.gccaz.edu/sites/default/files/imce/Administrative_Departments/CollegeAdvancement/imgs/gcclogogif_350x101_transparent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4" y="5437214"/>
            <a:ext cx="3333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303212" y="5227665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5437214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8287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Why a Sphere?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2590800" y="1869716"/>
            <a:ext cx="39623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66750" marR="0" lvl="0" indent="-514350" algn="l" rtl="0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Strongest</a:t>
            </a:r>
            <a:r>
              <a:rPr lang="en-US" sz="2400" b="1" i="0" u="none" strike="noStrike" cap="none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 at all points of the surface area</a:t>
            </a:r>
          </a:p>
          <a:p>
            <a:pPr marL="666750" marR="0" lvl="0" indent="-514350" algn="l" rtl="0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400" b="1" i="0" u="none" strike="noStrike" cap="none" dirty="0" smtClean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6750" marR="0" lvl="0" indent="-514350" algn="l" rtl="0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Allowed room for hardware</a:t>
            </a:r>
          </a:p>
          <a:p>
            <a:pPr marL="666750" marR="0" lvl="0" indent="-514350" algn="l" rtl="0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66750" lvl="0" indent="-514350" algn="l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Minimizes surface </a:t>
            </a:r>
            <a:r>
              <a:rPr lang="en-US" sz="2400" b="1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to volume ratio</a:t>
            </a:r>
            <a:endParaRPr lang="en-US" sz="2400" b="1" dirty="0" smtClean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algn="l" rtl="0">
              <a:spcBef>
                <a:spcPts val="0"/>
              </a:spcBef>
              <a:buClr>
                <a:srgbClr val="888888"/>
              </a:buClr>
            </a:pPr>
            <a:endParaRPr lang="en-US" sz="2400" b="1" i="0" u="none" strike="noStrike" cap="none" dirty="0" smtClean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61950" algn="l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2400" b="1" i="0" u="none" strike="noStrike" cap="none" baseline="0" dirty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8896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General Design 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ubTitle" idx="1"/>
          </p:nvPr>
        </p:nvSpPr>
        <p:spPr>
          <a:xfrm>
            <a:off x="2590800" y="1869716"/>
            <a:ext cx="39623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Exterior Sheer Protection</a:t>
            </a:r>
          </a:p>
          <a:p>
            <a:pPr marL="514350" marR="0" lvl="0" indent="-514350" algn="l" rtl="0">
              <a:spcBef>
                <a:spcPts val="48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Compression</a:t>
            </a:r>
          </a:p>
          <a:p>
            <a:pPr marL="514350" marR="0" lvl="0" indent="-514350" algn="l" rtl="0">
              <a:spcBef>
                <a:spcPts val="48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Redundancy</a:t>
            </a:r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377825" y="5316538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5437214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2.gccaz.edu/sites/default/files/imce/Administrative_Departments/CollegeAdvancement/imgs/gcclogogif_350x101_transparent.gif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5410200"/>
            <a:ext cx="3333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171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Specifications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2590800" y="1869716"/>
            <a:ext cx="39623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361950" algn="l" rtl="0">
              <a:spcBef>
                <a:spcPts val="0"/>
              </a:spcBef>
              <a:buClr>
                <a:srgbClr val="888888"/>
              </a:buClr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Goal: ≤1.500 lbs</a:t>
            </a:r>
          </a:p>
          <a:p>
            <a:pPr marL="514350" marR="0" lvl="0" indent="-361950" algn="l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lang="en-US" sz="2400" b="1" dirty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61950" algn="l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Semester one: 1.570 lbs.</a:t>
            </a:r>
          </a:p>
          <a:p>
            <a:pPr marL="514350" marR="0" lvl="0" indent="-361950" algn="l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r>
              <a:rPr lang="en-US" sz="2400" b="1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Semester two: 1.470 lbs.</a:t>
            </a:r>
          </a:p>
          <a:p>
            <a:pPr marL="514350" marR="0" lvl="0" indent="-361950" algn="l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lang="en-US" sz="2400" b="1" dirty="0" smtClean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61950" algn="l" rtl="0">
              <a:spcBef>
                <a:spcPts val="0"/>
              </a:spcBef>
              <a:buClr>
                <a:srgbClr val="888888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Diameter</a:t>
            </a:r>
            <a:endParaRPr lang="en-US" sz="2400" b="1" dirty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361950" algn="l">
              <a:spcBef>
                <a:spcPts val="0"/>
              </a:spcBef>
            </a:pPr>
            <a:r>
              <a:rPr lang="en-US" sz="2400" b="1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Semester one: </a:t>
            </a:r>
            <a:r>
              <a:rPr lang="en-US" sz="2400" b="1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29.21 cm</a:t>
            </a:r>
            <a:endParaRPr lang="en-US" sz="2400" b="1" dirty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361950" algn="l">
              <a:spcBef>
                <a:spcPts val="0"/>
              </a:spcBef>
            </a:pPr>
            <a:r>
              <a:rPr lang="en-US" sz="2400" b="1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Semester two: </a:t>
            </a:r>
            <a:r>
              <a:rPr lang="en-US" sz="2400" b="1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19.05 cm</a:t>
            </a:r>
            <a:endParaRPr lang="en-US" sz="2400" b="1" dirty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61950" algn="l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lang="en-US" sz="2400" b="1" dirty="0" smtClean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61950" algn="l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lang="en-US" sz="2400" b="1" i="0" u="none" strike="noStrike" cap="none" baseline="0" dirty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61950" algn="l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2400" b="1" i="0" u="none" strike="noStrike" cap="none" baseline="0" dirty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7765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Design Challenges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1"/>
          </p:nvPr>
        </p:nvSpPr>
        <p:spPr>
          <a:xfrm>
            <a:off x="2590800" y="1869716"/>
            <a:ext cx="39623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Semester One</a:t>
            </a:r>
          </a:p>
          <a:p>
            <a:pPr marL="800100" marR="0" lvl="1" indent="-342900" algn="l" rtl="0">
              <a:spcBef>
                <a:spcPts val="40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Weight Limit </a:t>
            </a:r>
          </a:p>
          <a:p>
            <a:pPr marL="800100" marR="0" lvl="1" indent="-342900" algn="l" rtl="0">
              <a:spcBef>
                <a:spcPts val="40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Lamp Rod </a:t>
            </a:r>
          </a:p>
          <a:p>
            <a:pPr marL="800100" marR="0" lvl="1" indent="-342900" algn="l" rtl="0">
              <a:spcBef>
                <a:spcPts val="40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</a:p>
          <a:p>
            <a:pPr marL="0" marR="0" lvl="1" indent="0" algn="l" rtl="0">
              <a:spcBef>
                <a:spcPts val="400"/>
              </a:spcBef>
              <a:buClr>
                <a:srgbClr val="92CCDC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Semester Two</a:t>
            </a:r>
          </a:p>
          <a:p>
            <a:pPr marL="800100" lvl="1" indent="-342900" algn="l">
              <a:spcBef>
                <a:spcPts val="40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CCDC"/>
                </a:solidFill>
                <a:ea typeface="Calibri"/>
                <a:cs typeface="Calibri"/>
                <a:sym typeface="Calibri"/>
              </a:rPr>
              <a:t>	</a:t>
            </a:r>
            <a:r>
              <a:rPr lang="en-US" sz="2000" b="1" dirty="0" smtClean="0">
                <a:solidFill>
                  <a:srgbClr val="92CCDC"/>
                </a:solidFill>
                <a:ea typeface="Calibri"/>
                <a:cs typeface="Calibri"/>
                <a:sym typeface="Calibri"/>
              </a:rPr>
              <a:t>Corrosion</a:t>
            </a:r>
            <a:endParaRPr lang="en-US" sz="2000" b="1" dirty="0">
              <a:solidFill>
                <a:srgbClr val="92CCDC"/>
              </a:solidFill>
              <a:ea typeface="Calibri"/>
              <a:cs typeface="Calibri"/>
              <a:sym typeface="Calibri"/>
            </a:endParaRPr>
          </a:p>
          <a:p>
            <a:pPr marL="800100" lvl="1" indent="-342900" algn="l">
              <a:spcBef>
                <a:spcPts val="40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92CCDC"/>
                </a:solidFill>
                <a:ea typeface="Calibri"/>
                <a:cs typeface="Calibri"/>
                <a:sym typeface="Calibri"/>
              </a:rPr>
              <a:t>Structure Failure </a:t>
            </a:r>
          </a:p>
          <a:p>
            <a:pPr marL="800100" lvl="1" indent="-342900" algn="l">
              <a:spcBef>
                <a:spcPts val="40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92CCDC"/>
                </a:solidFill>
                <a:ea typeface="Calibri"/>
                <a:cs typeface="Calibri"/>
                <a:sym typeface="Calibri"/>
              </a:rPr>
              <a:t>Increased Build </a:t>
            </a:r>
            <a:r>
              <a:rPr lang="en-US" sz="2000" b="1" dirty="0" err="1" smtClean="0">
                <a:solidFill>
                  <a:srgbClr val="92CCDC"/>
                </a:solidFill>
                <a:ea typeface="Calibri"/>
                <a:cs typeface="Calibri"/>
                <a:sym typeface="Calibri"/>
              </a:rPr>
              <a:t>Diffculty</a:t>
            </a:r>
            <a:endParaRPr lang="en-US" sz="2000" b="1" dirty="0">
              <a:solidFill>
                <a:srgbClr val="92CCDC"/>
              </a:solidFill>
              <a:ea typeface="Calibri"/>
              <a:cs typeface="Calibri"/>
              <a:sym typeface="Calibri"/>
            </a:endParaRPr>
          </a:p>
          <a:p>
            <a:pPr marL="0" marR="0" lvl="1" algn="l" rtl="0">
              <a:spcBef>
                <a:spcPts val="400"/>
              </a:spcBef>
              <a:buClr>
                <a:srgbClr val="92CCDC"/>
              </a:buClr>
              <a:buSzPct val="25000"/>
            </a:pPr>
            <a:r>
              <a:rPr lang="en-US" sz="2000" b="1" i="0" u="none" strike="noStrike" cap="none" baseline="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US" sz="2000" b="1" i="0" u="none" strike="noStrike" cap="none" baseline="0" dirty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" descr="http://www2.gccaz.edu/sites/default/files/imce/Administrative_Departments/CollegeAdvancement/imgs/gcclogogif_350x101_transparent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4" y="5437214"/>
            <a:ext cx="3333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303212" y="5227665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sa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5437214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7565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Overall Successes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ubTitle" idx="1"/>
          </p:nvPr>
        </p:nvSpPr>
        <p:spPr>
          <a:xfrm>
            <a:off x="2590800" y="1869716"/>
            <a:ext cx="39623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52500" lvl="1" indent="-342900" algn="l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i="0" u="none" strike="noStrike" cap="none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Sturdy </a:t>
            </a:r>
            <a:r>
              <a:rPr lang="en-US" sz="2000" b="1" i="0" u="none" strike="noStrike" cap="none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and “friendlier” exterior</a:t>
            </a:r>
          </a:p>
          <a:p>
            <a:pPr marL="952500" lvl="1" indent="-342900" algn="l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sensors desired for use implemented</a:t>
            </a:r>
          </a:p>
          <a:p>
            <a:pPr marL="952500" lvl="1" indent="-342900" algn="l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i="0" u="none" strike="noStrike" cap="none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Interior design</a:t>
            </a:r>
            <a:r>
              <a:rPr lang="en-US" sz="2000" b="1" i="0" u="none" strike="noStrike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sturdy</a:t>
            </a:r>
          </a:p>
          <a:p>
            <a:pPr marL="952500" lvl="1" indent="-342900" algn="l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i="0" u="none" strike="noStrike" cap="none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Remained</a:t>
            </a:r>
            <a:r>
              <a:rPr lang="en-US" sz="2000" b="1" i="0" u="none" strike="noStrike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under weight limitations</a:t>
            </a:r>
            <a:endParaRPr sz="2000" b="1" i="0" u="none" strike="noStrike" cap="none" baseline="0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4701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Areas for Improvement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ubTitle" idx="1"/>
          </p:nvPr>
        </p:nvSpPr>
        <p:spPr>
          <a:xfrm>
            <a:off x="2590800" y="1828800"/>
            <a:ext cx="39623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marR="0" lvl="0" indent="-342900" algn="l" rtl="0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Following a schedule of deadlines more</a:t>
            </a:r>
            <a:r>
              <a:rPr lang="en-US" sz="2400" b="1" i="0" u="none" strike="noStrike" cap="none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 strictly</a:t>
            </a:r>
          </a:p>
          <a:p>
            <a:pPr marL="495300" marR="0" lvl="0" indent="-342900" algn="l" rtl="0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lang="en-US" sz="2400" b="1" i="0" u="none" strike="noStrike" cap="none" dirty="0" smtClean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5300" marR="0" lvl="0" indent="-342900" algn="l" rtl="0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More testing </a:t>
            </a:r>
            <a:endParaRPr lang="en-US" sz="2400" b="1" dirty="0" smtClean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5300" marR="0" lvl="0" indent="-342900" algn="l" rtl="0"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All members learning to contribute to all areas of the project</a:t>
            </a:r>
          </a:p>
          <a:p>
            <a:pPr marL="514350" marR="0" lvl="0" indent="-361950" algn="l" rtl="0">
              <a:spcBef>
                <a:spcPts val="0"/>
              </a:spcBef>
              <a:buClr>
                <a:srgbClr val="888888"/>
              </a:buClr>
              <a:buFont typeface="Arial" panose="020B0604020202020204" pitchFamily="34" charset="0"/>
              <a:buChar char="•"/>
            </a:pPr>
            <a:endParaRPr sz="2400" b="1" i="0" u="none" strike="noStrike" cap="none" baseline="0" dirty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303212" y="5227665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2.gccaz.edu/sites/default/files/imce/Administrative_Departments/CollegeAdvancement/imgs/gcclogogif_350x101_transparent.gif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4" y="5437214"/>
            <a:ext cx="3333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asa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5437214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4478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What we learned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ubTitle" idx="1"/>
          </p:nvPr>
        </p:nvSpPr>
        <p:spPr>
          <a:xfrm>
            <a:off x="2590800" y="1869716"/>
            <a:ext cx="39623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Redundancy 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Test Materials before application 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Shared Vision 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92CCD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baseline="0" dirty="0" smtClean="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Division of labor </a:t>
            </a:r>
            <a:endParaRPr lang="en-US" sz="2400" b="1" i="0" u="none" strike="noStrike" cap="none" baseline="0" dirty="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9472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609600" y="2590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lang="en-US" sz="4400"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2480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5638800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Oscar Alvidrez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Arzate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763000" cy="1470024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Project Manager 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776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Overview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ollect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data in the extremes of high altitude  </a:t>
            </a:r>
          </a:p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ain experience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about various engineering fields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6" descr="nasa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5410200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439994" y="5200651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2.gccaz.edu/sites/default/files/imce/Administrative_Departments/CollegeAdvancement/imgs/gcclogogif_350x101_transparent.gif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84" y="5411276"/>
            <a:ext cx="3333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we achieved our goals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Followed a strict budget </a:t>
            </a:r>
          </a:p>
          <a:p>
            <a:pPr algn="ctr"/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Drew upon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past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experience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 improve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payload design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</a:p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Team work</a:t>
            </a:r>
          </a:p>
        </p:txBody>
      </p:sp>
    </p:spTree>
    <p:extLst>
      <p:ext uri="{BB962C8B-B14F-4D97-AF65-F5344CB8AC3E}">
        <p14:creationId xmlns:p14="http://schemas.microsoft.com/office/powerpoint/2010/main" val="39861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Accomplished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304800" y="54102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648" y="5486400"/>
            <a:ext cx="3328704" cy="957155"/>
          </a:xfrm>
          <a:prstGeom prst="rect">
            <a:avLst/>
          </a:prstGeom>
        </p:spPr>
      </p:pic>
      <p:pic>
        <p:nvPicPr>
          <p:cNvPr id="6" name="Picture 6" descr="nasa-logo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56" y="5410200"/>
            <a:ext cx="153344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uccessfully sent up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retrieved Payload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Learned what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 takes to form a working engineering team  </a:t>
            </a:r>
          </a:p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Formed new friendships  </a:t>
            </a:r>
          </a:p>
        </p:txBody>
      </p:sp>
    </p:spTree>
    <p:extLst>
      <p:ext uri="{BB962C8B-B14F-4D97-AF65-F5344CB8AC3E}">
        <p14:creationId xmlns:p14="http://schemas.microsoft.com/office/powerpoint/2010/main" val="5052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5638800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Chet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Martinez-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Droeg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2057400"/>
            <a:ext cx="8763000" cy="1470024"/>
          </a:xfrm>
        </p:spPr>
        <p:txBody>
          <a:bodyPr/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Electrical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697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Central Processing Unit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657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Raspberry Pi  Model B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700MHz ARMv6 CPU</a:t>
            </a:r>
          </a:p>
          <a:p>
            <a:pPr lvl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Broadcom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Video Core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IV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GPU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512 MB RAM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I2C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SPI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8GB SD card running Raspbian OS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Anker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portable cellphone charger (6000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mAh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5V/2A output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304800" y="54102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2.gccaz.edu/sites/default/files/imce/Administrative_Departments/CollegeAdvancement/imgs/gcclogogif_350x101_transparent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5551488"/>
            <a:ext cx="3333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5410200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2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Instruments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Si1145 Digital UV Sensor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DS1307 Real Time Clock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Adafruit Ultimate GPS Breakout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Raspberry Pi Camera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MAX31855 Thermocouple Amplifier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Parallax MS5607 Altimeter/Temperature Module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Adafruit Pi Cobbler Breakout</a:t>
            </a:r>
          </a:p>
          <a:p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511</Words>
  <Application>Microsoft Office PowerPoint</Application>
  <PresentationFormat>On-screen Show (4:3)</PresentationFormat>
  <Paragraphs>146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Office Theme</vt:lpstr>
      <vt:lpstr>1_Office Theme</vt:lpstr>
      <vt:lpstr>Acknowledgements</vt:lpstr>
      <vt:lpstr>Organization </vt:lpstr>
      <vt:lpstr>Project Manager </vt:lpstr>
      <vt:lpstr>Overview </vt:lpstr>
      <vt:lpstr>How we achieved our goals  </vt:lpstr>
      <vt:lpstr>Accomplished</vt:lpstr>
      <vt:lpstr>Electrical</vt:lpstr>
      <vt:lpstr>Central Processing Unit</vt:lpstr>
      <vt:lpstr>Instruments</vt:lpstr>
      <vt:lpstr>Circuit Board</vt:lpstr>
      <vt:lpstr>Programming </vt:lpstr>
      <vt:lpstr>Programming</vt:lpstr>
      <vt:lpstr>Python on the PI</vt:lpstr>
      <vt:lpstr>PowerPoint Presentation</vt:lpstr>
      <vt:lpstr>Raspberry Pi Camera Module</vt:lpstr>
      <vt:lpstr>PowerPoint Presentation</vt:lpstr>
      <vt:lpstr>Driving the PCB and Sensors</vt:lpstr>
      <vt:lpstr>PCB and Sensors</vt:lpstr>
      <vt:lpstr>Physical Payload Build</vt:lpstr>
      <vt:lpstr>Physical Payload Build</vt:lpstr>
      <vt:lpstr>Why a Sphere?</vt:lpstr>
      <vt:lpstr>General Design </vt:lpstr>
      <vt:lpstr>Specifications</vt:lpstr>
      <vt:lpstr>Design Challenges</vt:lpstr>
      <vt:lpstr>Overall Successes</vt:lpstr>
      <vt:lpstr>Areas for Improvement</vt:lpstr>
      <vt:lpstr>What we learned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 Squared</dc:creator>
  <cp:lastModifiedBy>Arzate,Oscar A.</cp:lastModifiedBy>
  <cp:revision>38</cp:revision>
  <dcterms:created xsi:type="dcterms:W3CDTF">2015-03-31T04:57:27Z</dcterms:created>
  <dcterms:modified xsi:type="dcterms:W3CDTF">2015-04-10T23:08:14Z</dcterms:modified>
</cp:coreProperties>
</file>